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7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7" r:id="rId25"/>
    <p:sldId id="319" r:id="rId26"/>
    <p:sldId id="320" r:id="rId27"/>
    <p:sldId id="324" r:id="rId28"/>
    <p:sldId id="264" r:id="rId29"/>
  </p:sldIdLst>
  <p:sldSz cx="9144000" cy="5143500" type="screen16x9"/>
  <p:notesSz cx="6858000" cy="9144000"/>
  <p:defaultTextStyle>
    <a:defPPr>
      <a:defRPr lang="cs-CZ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B8"/>
    <a:srgbClr val="E42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7"/>
    <p:restoredTop sz="94704"/>
  </p:normalViewPr>
  <p:slideViewPr>
    <p:cSldViewPr snapToGrid="0">
      <p:cViewPr varScale="1">
        <p:scale>
          <a:sx n="122" d="100"/>
          <a:sy n="122" d="100"/>
        </p:scale>
        <p:origin x="-8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B4E47-64AA-B842-B101-E0708D28CDE1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B474-A030-2E40-8DD5-9548FB4F05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4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5F11B7-9B02-B34E-88B0-04795F868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68DE8C0-381F-924D-B05B-7FDF102AF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7F6AD0D-568C-BD40-9621-92DE023A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71510EC-F325-E84A-92FA-CEB92212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0E5B92C-F33C-4247-A342-6246D8BA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43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4C90B9-3672-5548-838C-71FF842B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8587CCB-62CD-834E-8F3D-3011E3374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B3188C6-2636-684C-AE07-CA393422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9858DC2-71EF-A349-810A-822E1BFF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302DCE5-B5DA-1A40-A33B-994C762F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29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5D745BF-1758-AF4B-900E-754247777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37D6F81-F901-904D-96CF-C88C2762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4D09663-10A8-AA47-8CCB-203ECBAD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D727A3D-DFBF-854B-B2B7-7B0904D6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7D32D8A-1BF7-1F4A-AE5B-87720C74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8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D3B7B4-27B1-0B47-AF83-8465A12A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67BF278-145D-DF41-BFE6-F5E9DF6B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37D1DF9-7F5D-254E-8F9C-FDDD4D06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E2556FC-0A7A-CF42-9EBB-E165F0AE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6795F6-476D-2040-9D84-D0B9AF68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1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08ADE8-1B78-6245-8086-A085E94D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433A374-0C4E-C349-9F3E-EDB68B793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5D2B062-81EB-A748-AE10-3D974D21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38E8DF5-F049-D243-8643-8D4B3F3C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411E17D-5375-E940-81C4-6F1170B5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5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BFE6D7-DED3-9F4E-A727-91CFFAE2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C70C57-C4FA-3342-99A4-7E75CD9A2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E7BE7F3-2553-3A48-9DC5-47797A4A7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A9B532A-47DC-5547-A784-1C59E299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652F2D0-4FC3-A04B-B11B-8AED4A14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7B2FF07-8694-584F-913C-90A24356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3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F3BDA9-24E3-8D4E-90DD-EDBFA492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EA0016F-57D4-3645-81C7-F8BAC946C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68A770D-C353-7849-9465-59A9CE544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8FC7B4A1-7E77-5941-B79D-EA0B9E4F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ECC45E5B-B8DF-7743-AFF4-C032A7B44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3E049B95-7104-4044-9944-4D1346C5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3A657C5F-5BCB-4949-9468-2781B205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718F8530-4BCD-9540-BB42-592BFCA7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0E1C6B-5A64-F844-A484-AB0A24D0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7CAC351-F23F-884E-9713-03AD8ADD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3E7FC85-9E6C-6243-B942-6A30B36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0481D49-26FE-0F40-A43D-BBEBE2B4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0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8E1B9FA0-336B-1442-A645-4699375A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52761F6F-8B82-324A-A2F3-E53C481D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B090638-1747-2D4A-885F-22E5BE10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44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B4DBF0-AE19-8543-ADA8-EC2978F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05D4216-45E1-9644-981C-326E7849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C509DBC-3843-A84E-83EC-C2ACAC626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2D3CA67-B970-A04F-A916-C55EB3FA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3F585AB-7A1C-2A4B-8513-BE6517F4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430E7CA-E157-8948-8A7D-7AE670CF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05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97CE5B-D0DF-1740-9D9B-6862B232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BA43767-ACFB-3840-9D14-52368F611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7F6464D-411B-554F-8EC8-C7730D082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879433D-D46F-5E40-8372-3F4C2767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70E1743-AF5D-B247-9D30-09A5227F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A300C1F-928F-EE4A-A496-74DA01FA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35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B6E61B2-C419-C44C-BD58-E4A2B88A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130C549-AC6F-214F-9942-946F438B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EF1E7FC-620D-6F46-8558-18D8A6D85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6B4C-CDCC-BB47-8E5A-8FCDE3875FFC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DCB5D89-42DD-624C-AC2B-DEB50359A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CB03EBA-E9C7-7644-B777-03B0EEAE2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6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22465" y="-326572"/>
            <a:ext cx="9405257" cy="54700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431B8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4021D3-5020-594A-A925-09C3431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14" y="1164152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Setkání </a:t>
            </a:r>
            <a:r>
              <a:rPr lang="cs-CZ" sz="4800" dirty="0" smtClean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se </a:t>
            </a:r>
            <a: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zástupci sportovních </a:t>
            </a:r>
            <a:r>
              <a:rPr lang="cs-CZ" sz="4800" dirty="0" smtClean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organizací Ústeckého kraje</a:t>
            </a:r>
            <a:endParaRPr lang="cs-CZ" sz="4800" dirty="0">
              <a:solidFill>
                <a:srgbClr val="0431B8"/>
              </a:solidFill>
              <a:latin typeface="Poppins SemiBold" pitchFamily="2" charset="-18"/>
              <a:cs typeface="Poppins SemiBold" pitchFamily="2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4E1096C9-87AB-3D4E-B8D1-2FACCAC90304}"/>
              </a:ext>
            </a:extLst>
          </p:cNvPr>
          <p:cNvSpPr txBox="1"/>
          <p:nvPr/>
        </p:nvSpPr>
        <p:spPr>
          <a:xfrm>
            <a:off x="3728609" y="2684582"/>
            <a:ext cx="191783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itchFamily="2" charset="-18"/>
                <a:cs typeface="Poppins SemiBold" pitchFamily="2" charset="-18"/>
              </a:rPr>
              <a:t>čtvrtek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itchFamily="2" charset="-18"/>
                <a:cs typeface="Poppins SemiBold" pitchFamily="2" charset="-18"/>
              </a:rPr>
              <a:t>, 27.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itchFamily="2" charset="-18"/>
                <a:cs typeface="Poppins SemiBold" pitchFamily="2" charset="-18"/>
              </a:rPr>
              <a:t>srpna 2020</a:t>
            </a:r>
          </a:p>
        </p:txBody>
      </p:sp>
      <p:pic>
        <p:nvPicPr>
          <p:cNvPr id="1027" name="Picture 3" descr="C:\Users\PC\Dropbox\Work\AG\Identity\Prezentace\Uvodka\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03" y="3651786"/>
            <a:ext cx="2215082" cy="7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437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Neinvestiční dotace – VSA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Významných sportovních akcí (VSA)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Vyhodnocení komplexního přínosu akce pro ČR – podklad pro přidělení podpory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Vytvoření plánu VSA 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Nastavení oponentury záměru konání a rozpočtu VSA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Koordinace s dotčenými partnery (ministerstva, kraje, obce)</a:t>
            </a: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348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Neinvestiční dotace – Sport bez bariér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sportovců se zdravotním postižením (ZPS)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Nová „Koncepce 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parasportu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ČR“ – garanti sportovních odvětví ZPS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Agentura očekává 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ztransparentnění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vyšší efektivitu poskytnuté podpory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Stávající struktura zůstane zachována – 4 výzvy 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378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Neinvestiční dotace – Provoz a údržba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provozu a údržby sportovních zařízení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současné době částečně v MŮJ KLUB = nesystémové řešení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Agentura zvažuje návrat samostatného programu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Nutné provést analýzu nákladovosti jednotlivých sportovišť – pravděpodobně až od r. 2022 (v současné době vyhodnocujeme)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615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Investiční dotace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Investiční programy pro rozvoj sportovní infrastruktury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Nastavení podmínek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příznivých pro plánování a přípravu 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investičních akcí (delší lhůta pro podání žádostí, víceletá realizace…)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Navázání na předchozí investiční programy a doplnění o nové tak, aby byly pokryty v současné době existující mezery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Koordinace s dotčenými partnery (ministerstva, kraje, obce)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Mapování sportovní infrastruktury, využití koncepcí jednotlivých sportů 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Nově oprávněným žadatelem také 100% obchodní společnosti obcí krajů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Investiční dotace</a:t>
            </a: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xmlns="" id="{A615FBC2-1E50-734B-8678-E2695D9BE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282395"/>
              </p:ext>
            </p:extLst>
          </p:nvPr>
        </p:nvGraphicFramePr>
        <p:xfrm>
          <a:off x="693249" y="1091821"/>
          <a:ext cx="7141137" cy="3752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8140">
                  <a:extLst>
                    <a:ext uri="{9D8B030D-6E8A-4147-A177-3AD203B41FA5}">
                      <a16:colId xmlns:a16="http://schemas.microsoft.com/office/drawing/2014/main" xmlns="" val="2922732897"/>
                    </a:ext>
                  </a:extLst>
                </a:gridCol>
                <a:gridCol w="2842997">
                  <a:extLst>
                    <a:ext uri="{9D8B030D-6E8A-4147-A177-3AD203B41FA5}">
                      <a16:colId xmlns:a16="http://schemas.microsoft.com/office/drawing/2014/main" xmlns="" val="624259221"/>
                    </a:ext>
                  </a:extLst>
                </a:gridCol>
              </a:tblGrid>
              <a:tr h="505440">
                <a:tc>
                  <a:txBody>
                    <a:bodyPr/>
                    <a:lstStyle/>
                    <a:p>
                      <a:r>
                        <a:rPr lang="cs-CZ" sz="1800" dirty="0"/>
                        <a:t>  Přehled investičních programů 2021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Předpoklad vyhlášení výzvy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848986"/>
                  </a:ext>
                </a:extLst>
              </a:tr>
              <a:tr h="422247">
                <a:tc>
                  <a:txBody>
                    <a:bodyPr/>
                    <a:lstStyle/>
                    <a:p>
                      <a:pPr marL="97790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Kabina 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srpen 2020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79250126"/>
                  </a:ext>
                </a:extLst>
              </a:tr>
              <a:tr h="514015">
                <a:tc>
                  <a:txBody>
                    <a:bodyPr/>
                    <a:lstStyle/>
                    <a:p>
                      <a:pPr marL="97790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Regionální sportovní infrastruktura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září/říjen 2020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91253778"/>
                  </a:ext>
                </a:extLst>
              </a:tr>
              <a:tr h="521610">
                <a:tc>
                  <a:txBody>
                    <a:bodyPr/>
                    <a:lstStyle/>
                    <a:p>
                      <a:pPr marL="97790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Krajská sportovní infrastruktura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říjen/listopad 2020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14085227"/>
                  </a:ext>
                </a:extLst>
              </a:tr>
              <a:tr h="529169">
                <a:tc>
                  <a:txBody>
                    <a:bodyPr/>
                    <a:lstStyle/>
                    <a:p>
                      <a:pPr marL="97790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Národní sportovní centra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listopad/prosinec 2020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8957751"/>
                  </a:ext>
                </a:extLst>
              </a:tr>
              <a:tr h="543654">
                <a:tc>
                  <a:txBody>
                    <a:bodyPr/>
                    <a:lstStyle/>
                    <a:p>
                      <a:pPr marL="9779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</a:rPr>
                        <a:t>Movité strojní investice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</a:rPr>
                        <a:t>říjen/listopad 2020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75052319"/>
                  </a:ext>
                </a:extLst>
              </a:tr>
              <a:tr h="716761">
                <a:tc>
                  <a:txBody>
                    <a:bodyPr/>
                    <a:lstStyle/>
                    <a:p>
                      <a:pPr marL="9779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</a:rPr>
                        <a:t>Univerzitní sportovní infrastruktura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prosinec 2020/leden 2021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1559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6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4920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Investiční dotace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Rozvoj místních sportovišť a zázemí – Kabina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První investiční program připravený k finálnímu schválení – chceme začít od nejmenších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Připraven na základě informací od sportovního prostředí – jedná se o oblast, která dosud nebyla financovaná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Jde o prioritu – i v malých obcích si zaslouží prostředí odpovídající 21. století 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610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Investiční dotace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podmínek programu „Kabina“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Dotace až do 800 tis. Kč na každou obec do 3 tis. obyvatel (alokováno skutečně na všech 5800 obcí!)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Dotace až do výše 80 % (je v jednání), povinná spoluúčast obce 10 % 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Dotace určena na modernizace stávajících i vybudování nových sportovišť – nejedná se jen o zázemí (musí ale vždy být technické zhodnocení)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Oprávněný žadatel – zejm. obce a sportovní organizace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Dlouhodobě otevřená výzva (2 až 3 roky)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669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Investiční dotace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podmínek programu „Regionální sportovní infrastruktura“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Navázání výzvy V5, V6 MŠMT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Víceletý program, dvouletá realizace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Předmět podpory</a:t>
            </a:r>
          </a:p>
          <a:p>
            <a:pPr marL="1028700" lvl="2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technické zhodnocení sportovních zařízení</a:t>
            </a:r>
          </a:p>
          <a:p>
            <a:pPr marL="1028700" lvl="2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výstavba sportovních zařízení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Financování</a:t>
            </a:r>
          </a:p>
          <a:p>
            <a:pPr marL="1028700" lvl="2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dotace předpoklad </a:t>
            </a:r>
            <a:r>
              <a:rPr lang="cs-CZ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60 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cs-CZ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70 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marL="1028700" lvl="2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předpoklad min. 800 tis, 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40 – 50 mil.</a:t>
            </a:r>
          </a:p>
          <a:p>
            <a:pPr lvl="1" algn="just" fontAlgn="base">
              <a:lnSpc>
                <a:spcPct val="107000"/>
              </a:lnSpc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610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Investiční dotace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podmínek programu „Krajská sportovní infrastruktura“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Investiční program zaměřený na sportoviště krajského významu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Cíl iniciovat v krajích rozvoj sportovní infrastruktury umožňující konání VSA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Víceletá realizace (až 3 roky) 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Financování</a:t>
            </a:r>
          </a:p>
          <a:p>
            <a:pPr marL="1028700" lvl="2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předpoklad dotace 33 %</a:t>
            </a:r>
          </a:p>
          <a:p>
            <a:pPr marL="1028700" lvl="2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předpoklad max. 150+ mil.</a:t>
            </a:r>
          </a:p>
          <a:p>
            <a:pPr lvl="1" algn="just" fontAlgn="base">
              <a:lnSpc>
                <a:spcPct val="107000"/>
              </a:lnSpc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4920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Investiční dotace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podmínek programu „Movité strojní investice“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Navázání na stávající program MŠMT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Podpora investičních priorit sportovních svazů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Nově podpora sportu ZPS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Parametry programu jsou nyní předmětem diskuse 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490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Mimořádná výzva COVID-Sport</a:t>
            </a:r>
            <a:endParaRPr lang="cs-CZ" sz="3200" dirty="0">
              <a:latin typeface="+mj-lt"/>
              <a:ea typeface="+mj-lt"/>
              <a:cs typeface="+mj-lt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 sport I.</a:t>
            </a:r>
          </a:p>
          <a:p>
            <a:pPr marL="1028700" lvl="2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Oblast podpory A – provoz sportovních zařízení</a:t>
            </a:r>
          </a:p>
          <a:p>
            <a:pPr marL="1028700" lvl="2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Oblast podpory B – organizace sportovních akcí</a:t>
            </a:r>
          </a:p>
          <a:p>
            <a:pPr marL="1028700" lvl="2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Oblast podpory C – nájem sportovních zařízení</a:t>
            </a:r>
          </a:p>
          <a:p>
            <a:pPr lvl="2" algn="just" fontAlgn="base">
              <a:lnSpc>
                <a:spcPct val="107000"/>
              </a:lnSpc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 algn="just" fontAlgn="base">
              <a:lnSpc>
                <a:spcPct val="107000"/>
              </a:lnSpc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 sport II. (zvažujeme) CÍL = RESTART sportu</a:t>
            </a:r>
          </a:p>
          <a:p>
            <a:pPr marL="1028700" lvl="2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Probíhá vyhodnocení stávající výzvy a stávající situace s COVID = zvažujeme další možné zaměření podpory (provoz, trenéři…)</a:t>
            </a:r>
          </a:p>
          <a:p>
            <a:pPr lvl="2" algn="just" fontAlgn="base">
              <a:lnSpc>
                <a:spcPct val="107000"/>
              </a:lnSpc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551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Investiční dotace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podmínek programu „Univerzitní sportovní infrastruktura“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Příprava investičního programu zaměřeného na univerzitní sport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Cíl iniciovat rozvoj sportovní infrastruktury na vysokých školách 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Parametry programu jsou nyní předmětem diskuse 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Zaměření programu na sportoviště související s univerzitními ligovými soutěžemi											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437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Rejstřík sportovních organizací</a:t>
            </a:r>
          </a:p>
          <a:p>
            <a:pPr algn="just" fontAlgn="base">
              <a:lnSpc>
                <a:spcPct val="107000"/>
              </a:lnSpc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Připravujeme nové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optimalizované prostředí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 fontAlgn="base">
              <a:lnSpc>
                <a:spcPct val="107000"/>
              </a:lnSpc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Zásadním přínosem je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propojení evidenční části s dotační žádostí do výzvy Můj klub. </a:t>
            </a:r>
          </a:p>
          <a:p>
            <a:pPr algn="just" fontAlgn="base">
              <a:lnSpc>
                <a:spcPct val="107000"/>
              </a:lnSpc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Nejde o izolovaný systém -  napojení na další veřejné rejstříky.</a:t>
            </a:r>
          </a:p>
          <a:p>
            <a:pPr algn="just" fontAlgn="base">
              <a:lnSpc>
                <a:spcPct val="107000"/>
              </a:lnSpc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		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FD8B058-8533-C54A-88AE-41300D652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76" y="2670928"/>
            <a:ext cx="8473457" cy="23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4920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Rejstřík sportovních organizací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Předpokládaný harmonogram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evidenční část – srpen test / září pilot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dotační část – září test / říjen pilot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Problematika návaznosti na dotační programy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Využití podkladů od svazů zasílaných MŠMT ve formě koncepcí rozvoje sportu / sběr dat od svazů k vyhodnocení parametrů oblastí podpory.										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81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Univerzitní sport</a:t>
            </a: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C5395AB-9D17-FF4A-9384-3F381B04C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" y="1262022"/>
            <a:ext cx="8993378" cy="35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ropbox\Work\AG\Identity\Prezentace\Uvodka\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05" y="3428589"/>
            <a:ext cx="1808532" cy="6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859EF046-21E6-8543-BB47-4A9C3F1C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27" y="1281786"/>
            <a:ext cx="8571621" cy="1728953"/>
          </a:xfrm>
        </p:spPr>
        <p:txBody>
          <a:bodyPr>
            <a:norm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  <a:t>Prostor pro dotazy</a:t>
            </a:r>
          </a:p>
        </p:txBody>
      </p:sp>
    </p:spTree>
    <p:extLst>
      <p:ext uri="{BB962C8B-B14F-4D97-AF65-F5344CB8AC3E}">
        <p14:creationId xmlns:p14="http://schemas.microsoft.com/office/powerpoint/2010/main" val="34747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ropbox\Work\AG\Identity\Prezentace\Uvodka\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05" y="3428589"/>
            <a:ext cx="1808532" cy="6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859EF046-21E6-8543-BB47-4A9C3F1C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27" y="1281786"/>
            <a:ext cx="8571621" cy="1728953"/>
          </a:xfrm>
        </p:spPr>
        <p:txBody>
          <a:bodyPr>
            <a:normAutofit/>
          </a:bodyPr>
          <a:lstStyle/>
          <a:p>
            <a:pPr algn="ctr"/>
            <a:r>
              <a:rPr lang="cs-CZ" sz="500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  <a:t>Děkujeme</a:t>
            </a:r>
            <a:br>
              <a:rPr lang="cs-CZ" sz="500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</a:br>
            <a:r>
              <a:rPr lang="cs-CZ" sz="500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  <a:t>za pozornost.</a:t>
            </a:r>
          </a:p>
        </p:txBody>
      </p:sp>
    </p:spTree>
    <p:extLst>
      <p:ext uri="{BB962C8B-B14F-4D97-AF65-F5344CB8AC3E}">
        <p14:creationId xmlns:p14="http://schemas.microsoft.com/office/powerpoint/2010/main" val="36296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5560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Neinvestiční dotace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 Agenturu je klíčové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zachování kontinuity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Rozdělení podporovaných oblastí plánujeme zachovat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Stávající programy v současné době prochází revizí, hledáme úpravy dílčích parametrů a nastavení 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Cílem je nastavit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jasná dlouhodobá kritéria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Optimalizujeme procesy s cílem nastavit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zrychlení administrace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Zasadili jsme se o úpravu Zásad vlády pro NNO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Neinvestiční dotace</a:t>
            </a: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Zástupný obsah 3">
            <a:extLst>
              <a:ext uri="{FF2B5EF4-FFF2-40B4-BE49-F238E27FC236}">
                <a16:creationId xmlns:a16="http://schemas.microsoft.com/office/drawing/2014/main" xmlns="" id="{DAA90860-F156-394D-9B75-7EAC5AAC6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313143"/>
              </p:ext>
            </p:extLst>
          </p:nvPr>
        </p:nvGraphicFramePr>
        <p:xfrm>
          <a:off x="401267" y="1029945"/>
          <a:ext cx="8288042" cy="3989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8444">
                  <a:extLst>
                    <a:ext uri="{9D8B030D-6E8A-4147-A177-3AD203B41FA5}">
                      <a16:colId xmlns:a16="http://schemas.microsoft.com/office/drawing/2014/main" xmlns="" val="2922732897"/>
                    </a:ext>
                  </a:extLst>
                </a:gridCol>
                <a:gridCol w="3299598">
                  <a:extLst>
                    <a:ext uri="{9D8B030D-6E8A-4147-A177-3AD203B41FA5}">
                      <a16:colId xmlns:a16="http://schemas.microsoft.com/office/drawing/2014/main" xmlns="" val="624259221"/>
                    </a:ext>
                  </a:extLst>
                </a:gridCol>
              </a:tblGrid>
              <a:tr h="641691">
                <a:tc>
                  <a:txBody>
                    <a:bodyPr/>
                    <a:lstStyle/>
                    <a:p>
                      <a:r>
                        <a:rPr lang="cs-CZ" sz="1800" dirty="0"/>
                        <a:t>  Přehled neinvestičních programů/výzev 2021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Předpoklad vyhlášení výzvy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848986"/>
                  </a:ext>
                </a:extLst>
              </a:tr>
              <a:tr h="641691">
                <a:tc>
                  <a:txBody>
                    <a:bodyPr/>
                    <a:lstStyle/>
                    <a:p>
                      <a:pPr marL="97790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Můj klub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 září/říjen 2020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79250126"/>
                  </a:ext>
                </a:extLst>
              </a:tr>
              <a:tr h="759032">
                <a:tc>
                  <a:txBody>
                    <a:bodyPr/>
                    <a:lstStyle/>
                    <a:p>
                      <a:pPr marL="97790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REPRE a TALENT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září/říjen 2020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91253778"/>
                  </a:ext>
                </a:extLst>
              </a:tr>
              <a:tr h="785191">
                <a:tc>
                  <a:txBody>
                    <a:bodyPr/>
                    <a:lstStyle/>
                    <a:p>
                      <a:pPr marL="97790" marR="57785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Organizace sportu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září – listopad 2020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14085227"/>
                  </a:ext>
                </a:extLst>
              </a:tr>
              <a:tr h="668593">
                <a:tc>
                  <a:txBody>
                    <a:bodyPr/>
                    <a:lstStyle/>
                    <a:p>
                      <a:pPr marL="97790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Významné sportovní akce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srpen/září 2020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8957751"/>
                  </a:ext>
                </a:extLst>
              </a:tr>
              <a:tr h="493606">
                <a:tc>
                  <a:txBody>
                    <a:bodyPr/>
                    <a:lstStyle/>
                    <a:p>
                      <a:pPr marL="97790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Sportování bez bariér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srpen/září 2020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1559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5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49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Neinvestiční dotace – MŮJ KLUB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MŮJ KLUB – program na podporu základních článků sportu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pohledu Agentury se jedná o stěžejní program (podpora pohybu)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Zapojení partnerů z řad střešních organizací do komunikace s SK/TJ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Odstranění nevhodných podmínek (příznivější Zásady vlády pro NNO) 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Nastavení přiměřené ale účinné kontroly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Provoz a údržba – zachovat stávající model 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samostatný program?</a:t>
            </a: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2906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Neinvestiční dotace – MŮJ KLUB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MŮJ KLUB – administrace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Maximální elektronizace dotačního procesu (jednoduchá žádost)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Provázání dat Rejstříku sportu s dotační žádostí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526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Neinvestiční dotace – REPRE, TALENT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REPRE, TALENT – podpora sportovní reprezentace a talentované mládeže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jednotlivých sportovních odvětví na základě kvality a plnění vlastních koncepcí rozvoje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Zohlednění současné mimořádné situace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REPRE – v letošním roce nejde použít stávající model hodnocení 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TALENT – zaměření na kvalitu sítě center a kvalitu trenérů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Možnost přeposílat dotaci konečným příjemcům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407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Neinvestiční dotace – Organizace sportu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Klíčový program pro rozvoj sportovních odvětví v ČR –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zahrnuje organizaci sportovních soutěží a rozvoj vzdělávání ve sportu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jednotlivých sportovních odvětví na základě kvality a plnění vlastních koncepcí rozvoje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Zohlednění současné mimořádné situace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9EAC907-698F-456E-BBBE-A9B768137E99}"/>
              </a:ext>
            </a:extLst>
          </p:cNvPr>
          <p:cNvSpPr/>
          <p:nvPr/>
        </p:nvSpPr>
        <p:spPr>
          <a:xfrm>
            <a:off x="401267" y="556290"/>
            <a:ext cx="7725103" cy="526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200" b="1" dirty="0">
                <a:latin typeface="+mj-lt"/>
                <a:ea typeface="+mj-lt"/>
                <a:cs typeface="+mj-lt"/>
              </a:rPr>
              <a:t>Neinvestiční dotace – Organizace sportu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Plánovaná struktura zachovává stávající členění: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Organizace sportu – Svazy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Organizace sportu – Střechy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Organizace sportu – Olympismus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Organizace sportu – Sport pro všechny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Organizace sportu – Univerzitní sport</a:t>
            </a: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Organizace sportu – Motorismus</a:t>
            </a:r>
          </a:p>
          <a:p>
            <a:pPr algn="just" fontAlgn="base">
              <a:lnSpc>
                <a:spcPct val="107000"/>
              </a:lnSpc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3BA8EE1F1CCB49AB2B1C441FB8A453" ma:contentTypeVersion="5" ma:contentTypeDescription="Vytvoří nový dokument" ma:contentTypeScope="" ma:versionID="41a329101ae23baac9c37529786c059c">
  <xsd:schema xmlns:xsd="http://www.w3.org/2001/XMLSchema" xmlns:xs="http://www.w3.org/2001/XMLSchema" xmlns:p="http://schemas.microsoft.com/office/2006/metadata/properties" xmlns:ns3="2ac82e6e-4600-495b-ae51-324a77be54fc" xmlns:ns4="f56f250c-d307-4154-8323-fe7baa88d7d6" targetNamespace="http://schemas.microsoft.com/office/2006/metadata/properties" ma:root="true" ma:fieldsID="65cd058cac0de272c02f4bffd769f03d" ns3:_="" ns4:_="">
    <xsd:import namespace="2ac82e6e-4600-495b-ae51-324a77be54fc"/>
    <xsd:import namespace="f56f250c-d307-4154-8323-fe7baa88d7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82e6e-4600-495b-ae51-324a77be5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f250c-d307-4154-8323-fe7baa88d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C778B-5221-47CC-9315-73D1F7C42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E92F1E-61FD-464A-AFAA-74889E8A9513}">
  <ds:schemaRefs>
    <ds:schemaRef ds:uri="http://schemas.microsoft.com/office/2006/documentManagement/types"/>
    <ds:schemaRef ds:uri="2ac82e6e-4600-495b-ae51-324a77be54fc"/>
    <ds:schemaRef ds:uri="f56f250c-d307-4154-8323-fe7baa88d7d6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B617A0-8B72-425D-AEC4-2594F7D4B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82e6e-4600-495b-ae51-324a77be54fc"/>
    <ds:schemaRef ds:uri="f56f250c-d307-4154-8323-fe7baa88d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965</Words>
  <Application>Microsoft Office PowerPoint</Application>
  <PresentationFormat>Předvádění na obrazovce (16:9)</PresentationFormat>
  <Paragraphs>281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Office</vt:lpstr>
      <vt:lpstr>Setkání se zástupci sportovních organizací Ústeckého kraje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Prostor pro dotazy</vt:lpstr>
      <vt:lpstr>Děkujeme za pozornost.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Tisková konference</dc:title>
  <dc:creator>Jakub Vecerka</dc:creator>
  <cp:lastModifiedBy>admin</cp:lastModifiedBy>
  <cp:revision>22</cp:revision>
  <cp:lastPrinted>2020-06-01T14:19:22Z</cp:lastPrinted>
  <dcterms:created xsi:type="dcterms:W3CDTF">2020-06-01T09:08:18Z</dcterms:created>
  <dcterms:modified xsi:type="dcterms:W3CDTF">2020-08-27T16:30:32Z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0x010100E83BA8EE1F1CCB49AB2B1C441FB8A453</vt:lpwstr>
  </property>
</Properties>
</file>